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uk-UA"/>
  <c:roundedCorners val="0"/>
  <c:style val="2"/>
  <c:chart>
    <c:title>
      <c:tx>
        <c:rich>
          <a:bodyPr rot="0"/>
          <a:lstStyle/>
          <a:p>
            <a:pPr>
              <a:defRPr sz="13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r>
              <a:rPr sz="1300" b="0" strike="noStrike" spc="-1">
                <a:solidFill>
                  <a:srgbClr val="000000"/>
                </a:solidFill>
                <a:latin typeface="Arial"/>
                <a:ea typeface="DejaVu Sans"/>
              </a:rPr>
              <a:t>Успішність учнів 5-11 класів за середнім балом з усіх предметів</a:t>
            </a:r>
          </a:p>
        </c:rich>
      </c:tx>
      <c:overlay val="0"/>
      <c:spPr>
        <a:noFill/>
        <a:ln w="0">
          <a:noFill/>
        </a:ln>
      </c:spPr>
    </c:title>
    <c:autoTitleDeleted val="0"/>
    <c:view3D>
      <c:rotX val="30"/>
      <c:rotY val="0"/>
      <c:rAngAx val="0"/>
      <c:perspective val="10"/>
    </c:view3D>
    <c:floor>
      <c:thickness val="0"/>
      <c:spPr>
        <a:solidFill>
          <a:srgbClr val="D9D9D9"/>
        </a:solidFill>
        <a:ln w="0">
          <a:noFill/>
        </a:ln>
      </c:spPr>
    </c:floor>
    <c:sideWall>
      <c:thickness val="0"/>
      <c:spPr>
        <a:solidFill>
          <a:srgbClr val="D9D9D9"/>
        </a:solidFill>
        <a:ln w="0">
          <a:noFill/>
        </a:ln>
      </c:spPr>
    </c:sideWall>
    <c:backWall>
      <c:thickness val="0"/>
      <c:spPr>
        <a:solidFill>
          <a:srgbClr val="D9D9D9"/>
        </a:solidFill>
        <a:ln w="0">
          <a:noFill/>
        </a:ln>
      </c:spPr>
    </c:backWall>
    <c:plotArea>
      <c:layout>
        <c:manualLayout>
          <c:layoutTarget val="inner"/>
          <c:xMode val="edge"/>
          <c:yMode val="edge"/>
          <c:x val="7.0322812912516505E-2"/>
          <c:y val="0.22099663615739601"/>
          <c:w val="0.71878875155006205"/>
          <c:h val="0.76656496909958505"/>
        </c:manualLayout>
      </c:layout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Рядок 3</c:v>
                </c:pt>
              </c:strCache>
            </c:strRef>
          </c:tx>
          <c:spPr>
            <a:solidFill>
              <a:srgbClr val="780373"/>
            </a:solidFill>
            <a:ln w="0">
              <a:noFill/>
            </a:ln>
          </c:spPr>
          <c:explosion val="50"/>
          <c:dPt>
            <c:idx val="0"/>
            <c:bubble3D val="0"/>
            <c:explosion val="53"/>
            <c:spPr>
              <a:solidFill>
                <a:srgbClr val="FF860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23D1-4D8D-89F1-6D00C28A8E44}"/>
              </c:ext>
            </c:extLst>
          </c:dPt>
          <c:dPt>
            <c:idx val="1"/>
            <c:bubble3D val="0"/>
            <c:explosion val="25"/>
            <c:extLst>
              <c:ext xmlns:c16="http://schemas.microsoft.com/office/drawing/2014/chart" uri="{C3380CC4-5D6E-409C-BE32-E72D297353CC}">
                <c16:uniqueId val="{00000003-23D1-4D8D-89F1-6D00C28A8E44}"/>
              </c:ext>
            </c:extLst>
          </c:dPt>
          <c:dPt>
            <c:idx val="2"/>
            <c:bubble3D val="0"/>
            <c:explosion val="28"/>
            <c:spPr>
              <a:solidFill>
                <a:srgbClr val="FFD32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23D1-4D8D-89F1-6D00C28A8E44}"/>
              </c:ext>
            </c:extLst>
          </c:dPt>
          <c:dPt>
            <c:idx val="3"/>
            <c:bubble3D val="0"/>
            <c:explosion val="47"/>
            <c:spPr>
              <a:solidFill>
                <a:srgbClr val="579D1C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23D1-4D8D-89F1-6D00C28A8E44}"/>
              </c:ext>
            </c:extLst>
          </c:dPt>
          <c:dLbls>
            <c:dLbl>
              <c:idx val="0"/>
              <c:numFmt formatCode="General" sourceLinked="0"/>
              <c:spPr/>
              <c:txPr>
                <a:bodyPr rot="-2700000" wrap="none"/>
                <a:lstStyle/>
                <a:p>
                  <a:pPr>
                    <a:defRPr sz="1800" b="1" strike="noStrike" spc="-1">
                      <a:solidFill>
                        <a:srgbClr val="FFFF38"/>
                      </a:solidFill>
                      <a:latin typeface="Britannic Bold"/>
                      <a:ea typeface="DejaVu Sans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1"/>
              <c:extLst>
                <c:ext xmlns:c16="http://schemas.microsoft.com/office/drawing/2014/chart" uri="{C3380CC4-5D6E-409C-BE32-E72D297353CC}">
                  <c16:uniqueId val="{00000001-23D1-4D8D-89F1-6D00C28A8E44}"/>
                </c:ext>
              </c:extLst>
            </c:dLbl>
            <c:dLbl>
              <c:idx val="1"/>
              <c:numFmt formatCode="General" sourceLinked="0"/>
              <c:spPr/>
              <c:txPr>
                <a:bodyPr rot="-2700000" wrap="none"/>
                <a:lstStyle/>
                <a:p>
                  <a:pPr>
                    <a:defRPr sz="1800" b="1" strike="noStrike" spc="-1">
                      <a:solidFill>
                        <a:srgbClr val="FFFF38"/>
                      </a:solidFill>
                      <a:latin typeface="Britannic Bold"/>
                      <a:ea typeface="DejaVu Sans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1"/>
              <c:extLst>
                <c:ext xmlns:c16="http://schemas.microsoft.com/office/drawing/2014/chart" uri="{C3380CC4-5D6E-409C-BE32-E72D297353CC}">
                  <c16:uniqueId val="{00000003-23D1-4D8D-89F1-6D00C28A8E44}"/>
                </c:ext>
              </c:extLst>
            </c:dLbl>
            <c:dLbl>
              <c:idx val="2"/>
              <c:numFmt formatCode="General" sourceLinked="0"/>
              <c:spPr/>
              <c:txPr>
                <a:bodyPr rot="-2700000" wrap="none"/>
                <a:lstStyle/>
                <a:p>
                  <a:pPr>
                    <a:defRPr sz="1800" b="1" strike="noStrike" spc="-1">
                      <a:solidFill>
                        <a:srgbClr val="FFFF38"/>
                      </a:solidFill>
                      <a:latin typeface="Britannic Bold"/>
                      <a:ea typeface="DejaVu Sans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1"/>
              <c:extLst>
                <c:ext xmlns:c16="http://schemas.microsoft.com/office/drawing/2014/chart" uri="{C3380CC4-5D6E-409C-BE32-E72D297353CC}">
                  <c16:uniqueId val="{00000005-23D1-4D8D-89F1-6D00C28A8E44}"/>
                </c:ext>
              </c:extLst>
            </c:dLbl>
            <c:dLbl>
              <c:idx val="3"/>
              <c:numFmt formatCode="General" sourceLinked="0"/>
              <c:spPr/>
              <c:txPr>
                <a:bodyPr rot="-2700000" wrap="none"/>
                <a:lstStyle/>
                <a:p>
                  <a:pPr>
                    <a:defRPr sz="1800" b="1" strike="noStrike" spc="-1">
                      <a:solidFill>
                        <a:srgbClr val="FFFF38"/>
                      </a:solidFill>
                      <a:latin typeface="Britannic Bold"/>
                      <a:ea typeface="DejaVu Sans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1"/>
              <c:extLst>
                <c:ext xmlns:c16="http://schemas.microsoft.com/office/drawing/2014/chart" uri="{C3380CC4-5D6E-409C-BE32-E72D297353CC}">
                  <c16:uniqueId val="{00000007-23D1-4D8D-89F1-6D00C28A8E44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-2700000" wrap="none"/>
              <a:lstStyle/>
              <a:p>
                <a:pPr>
                  <a:defRPr sz="1800" b="1" strike="noStrike" spc="-1">
                    <a:solidFill>
                      <a:srgbClr val="FFFF38"/>
                    </a:solidFill>
                    <a:latin typeface="Britannic Bold"/>
                    <a:ea typeface="DejaVu Sans"/>
                  </a:defRPr>
                </a:pPr>
                <a:endParaRPr lang="uk-UA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1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4"/>
                <c:pt idx="0">
                  <c:v>високий</c:v>
                </c:pt>
                <c:pt idx="1">
                  <c:v>достатній</c:v>
                </c:pt>
                <c:pt idx="2">
                  <c:v>середній</c:v>
                </c:pt>
                <c:pt idx="3">
                  <c:v>початковий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34</c:v>
                </c:pt>
                <c:pt idx="1">
                  <c:v>129</c:v>
                </c:pt>
                <c:pt idx="2">
                  <c:v>156</c:v>
                </c:pt>
                <c:pt idx="3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3D1-4D8D-89F1-6D00C28A8E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uk-UA"/>
        </a:p>
      </c:txPr>
    </c:legend>
    <c:plotVisOnly val="1"/>
    <c:dispBlanksAs val="zero"/>
    <c:showDLblsOverMax val="1"/>
  </c:chart>
  <c:spPr>
    <a:solidFill>
      <a:srgbClr val="F6F9D4"/>
    </a:solidFill>
    <a:ln w="0"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uk-UA"/>
  <c:roundedCorners val="0"/>
  <c:style val="2"/>
  <c:chart>
    <c:autoTitleDeleted val="1"/>
    <c:view3D>
      <c:rotX val="11"/>
      <c:rotY val="25"/>
      <c:rAngAx val="1"/>
    </c:view3D>
    <c:floor>
      <c:thickness val="0"/>
      <c:spPr>
        <a:solidFill>
          <a:srgbClr val="CCCCCC"/>
        </a:solidFill>
        <a:ln w="0">
          <a:noFill/>
        </a:ln>
      </c:spPr>
    </c:floor>
    <c:sideWall>
      <c:thickness val="0"/>
      <c:spPr>
        <a:noFill/>
        <a:ln w="0">
          <a:solidFill>
            <a:srgbClr val="B3B3B3"/>
          </a:solidFill>
        </a:ln>
      </c:spPr>
    </c:sideWall>
    <c:backWall>
      <c:thickness val="0"/>
      <c:spPr>
        <a:noFill/>
        <a:ln w="0">
          <a:solidFill>
            <a:srgbClr val="B3B3B3"/>
          </a:solidFill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високий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3"/>
                <c:pt idx="0">
                  <c:v>5-А</c:v>
                </c:pt>
                <c:pt idx="1">
                  <c:v>5-Б</c:v>
                </c:pt>
                <c:pt idx="2">
                  <c:v>6-А</c:v>
                </c:pt>
                <c:pt idx="3">
                  <c:v>6-Б</c:v>
                </c:pt>
                <c:pt idx="4">
                  <c:v>7-А</c:v>
                </c:pt>
                <c:pt idx="5">
                  <c:v>7-Б</c:v>
                </c:pt>
                <c:pt idx="6">
                  <c:v>8-А</c:v>
                </c:pt>
                <c:pt idx="7">
                  <c:v>8-Б</c:v>
                </c:pt>
                <c:pt idx="8">
                  <c:v>9-А</c:v>
                </c:pt>
                <c:pt idx="9">
                  <c:v>9-Б</c:v>
                </c:pt>
                <c:pt idx="10">
                  <c:v>10-А</c:v>
                </c:pt>
                <c:pt idx="11">
                  <c:v>10-Б</c:v>
                </c:pt>
                <c:pt idx="12">
                  <c:v>11-А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3"/>
                <c:pt idx="0">
                  <c:v>2</c:v>
                </c:pt>
                <c:pt idx="1">
                  <c:v>4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6</c:v>
                </c:pt>
                <c:pt idx="7">
                  <c:v>3</c:v>
                </c:pt>
                <c:pt idx="8">
                  <c:v>2</c:v>
                </c:pt>
                <c:pt idx="9">
                  <c:v>6</c:v>
                </c:pt>
                <c:pt idx="10">
                  <c:v>2</c:v>
                </c:pt>
                <c:pt idx="11">
                  <c:v>1</c:v>
                </c:pt>
                <c:pt idx="1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13-411E-88CB-8ED11AD1D8E0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достатній</c:v>
                </c:pt>
              </c:strCache>
            </c:strRef>
          </c:tx>
          <c:spPr>
            <a:solidFill>
              <a:srgbClr val="FF420E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3"/>
                <c:pt idx="0">
                  <c:v>5-А</c:v>
                </c:pt>
                <c:pt idx="1">
                  <c:v>5-Б</c:v>
                </c:pt>
                <c:pt idx="2">
                  <c:v>6-А</c:v>
                </c:pt>
                <c:pt idx="3">
                  <c:v>6-Б</c:v>
                </c:pt>
                <c:pt idx="4">
                  <c:v>7-А</c:v>
                </c:pt>
                <c:pt idx="5">
                  <c:v>7-Б</c:v>
                </c:pt>
                <c:pt idx="6">
                  <c:v>8-А</c:v>
                </c:pt>
                <c:pt idx="7">
                  <c:v>8-Б</c:v>
                </c:pt>
                <c:pt idx="8">
                  <c:v>9-А</c:v>
                </c:pt>
                <c:pt idx="9">
                  <c:v>9-Б</c:v>
                </c:pt>
                <c:pt idx="10">
                  <c:v>10-А</c:v>
                </c:pt>
                <c:pt idx="11">
                  <c:v>10-Б</c:v>
                </c:pt>
                <c:pt idx="12">
                  <c:v>11-А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3"/>
                <c:pt idx="0">
                  <c:v>14</c:v>
                </c:pt>
                <c:pt idx="1">
                  <c:v>15</c:v>
                </c:pt>
                <c:pt idx="2">
                  <c:v>11</c:v>
                </c:pt>
                <c:pt idx="3">
                  <c:v>13</c:v>
                </c:pt>
                <c:pt idx="4">
                  <c:v>8</c:v>
                </c:pt>
                <c:pt idx="5">
                  <c:v>8</c:v>
                </c:pt>
                <c:pt idx="6">
                  <c:v>8</c:v>
                </c:pt>
                <c:pt idx="7">
                  <c:v>11</c:v>
                </c:pt>
                <c:pt idx="8">
                  <c:v>8</c:v>
                </c:pt>
                <c:pt idx="9">
                  <c:v>6</c:v>
                </c:pt>
                <c:pt idx="10">
                  <c:v>9</c:v>
                </c:pt>
                <c:pt idx="11">
                  <c:v>10</c:v>
                </c:pt>
                <c:pt idx="1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13-411E-88CB-8ED11AD1D8E0}"/>
            </c:ext>
          </c:extLst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середній</c:v>
                </c:pt>
              </c:strCache>
            </c:strRef>
          </c:tx>
          <c:spPr>
            <a:solidFill>
              <a:srgbClr val="FFD320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3"/>
                <c:pt idx="0">
                  <c:v>5-А</c:v>
                </c:pt>
                <c:pt idx="1">
                  <c:v>5-Б</c:v>
                </c:pt>
                <c:pt idx="2">
                  <c:v>6-А</c:v>
                </c:pt>
                <c:pt idx="3">
                  <c:v>6-Б</c:v>
                </c:pt>
                <c:pt idx="4">
                  <c:v>7-А</c:v>
                </c:pt>
                <c:pt idx="5">
                  <c:v>7-Б</c:v>
                </c:pt>
                <c:pt idx="6">
                  <c:v>8-А</c:v>
                </c:pt>
                <c:pt idx="7">
                  <c:v>8-Б</c:v>
                </c:pt>
                <c:pt idx="8">
                  <c:v>9-А</c:v>
                </c:pt>
                <c:pt idx="9">
                  <c:v>9-Б</c:v>
                </c:pt>
                <c:pt idx="10">
                  <c:v>10-А</c:v>
                </c:pt>
                <c:pt idx="11">
                  <c:v>10-Б</c:v>
                </c:pt>
                <c:pt idx="12">
                  <c:v>11-А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3"/>
                <c:pt idx="0">
                  <c:v>16</c:v>
                </c:pt>
                <c:pt idx="1">
                  <c:v>14</c:v>
                </c:pt>
                <c:pt idx="2">
                  <c:v>7</c:v>
                </c:pt>
                <c:pt idx="3">
                  <c:v>11</c:v>
                </c:pt>
                <c:pt idx="4">
                  <c:v>12</c:v>
                </c:pt>
                <c:pt idx="5">
                  <c:v>15</c:v>
                </c:pt>
                <c:pt idx="6">
                  <c:v>17</c:v>
                </c:pt>
                <c:pt idx="7">
                  <c:v>13</c:v>
                </c:pt>
                <c:pt idx="8">
                  <c:v>15</c:v>
                </c:pt>
                <c:pt idx="9">
                  <c:v>11</c:v>
                </c:pt>
                <c:pt idx="10">
                  <c:v>6</c:v>
                </c:pt>
                <c:pt idx="11">
                  <c:v>7</c:v>
                </c:pt>
                <c:pt idx="1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13-411E-88CB-8ED11AD1D8E0}"/>
            </c:ext>
          </c:extLst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початковий</c:v>
                </c:pt>
              </c:strCache>
            </c:strRef>
          </c:tx>
          <c:spPr>
            <a:solidFill>
              <a:srgbClr val="579D1C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3"/>
                <c:pt idx="0">
                  <c:v>5-А</c:v>
                </c:pt>
                <c:pt idx="1">
                  <c:v>5-Б</c:v>
                </c:pt>
                <c:pt idx="2">
                  <c:v>6-А</c:v>
                </c:pt>
                <c:pt idx="3">
                  <c:v>6-Б</c:v>
                </c:pt>
                <c:pt idx="4">
                  <c:v>7-А</c:v>
                </c:pt>
                <c:pt idx="5">
                  <c:v>7-Б</c:v>
                </c:pt>
                <c:pt idx="6">
                  <c:v>8-А</c:v>
                </c:pt>
                <c:pt idx="7">
                  <c:v>8-Б</c:v>
                </c:pt>
                <c:pt idx="8">
                  <c:v>9-А</c:v>
                </c:pt>
                <c:pt idx="9">
                  <c:v>9-Б</c:v>
                </c:pt>
                <c:pt idx="10">
                  <c:v>10-А</c:v>
                </c:pt>
                <c:pt idx="11">
                  <c:v>10-Б</c:v>
                </c:pt>
                <c:pt idx="12">
                  <c:v>11-А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10</c:v>
                </c:pt>
                <c:pt idx="3">
                  <c:v>9</c:v>
                </c:pt>
                <c:pt idx="4">
                  <c:v>5</c:v>
                </c:pt>
                <c:pt idx="5">
                  <c:v>3</c:v>
                </c:pt>
                <c:pt idx="6">
                  <c:v>0</c:v>
                </c:pt>
                <c:pt idx="7">
                  <c:v>6</c:v>
                </c:pt>
                <c:pt idx="8">
                  <c:v>5</c:v>
                </c:pt>
                <c:pt idx="9">
                  <c:v>7</c:v>
                </c:pt>
                <c:pt idx="10">
                  <c:v>3</c:v>
                </c:pt>
                <c:pt idx="11">
                  <c:v>1</c:v>
                </c:pt>
                <c:pt idx="1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13-411E-88CB-8ED11AD1D8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45577389"/>
        <c:axId val="23020480"/>
        <c:axId val="0"/>
      </c:bar3DChart>
      <c:catAx>
        <c:axId val="45577389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lang="ru-RU"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rPr>
                  <a:t>К-сть учнів, що здобули певний рівень за середнім балом успішності</a:t>
                </a:r>
              </a:p>
            </c:rich>
          </c:tx>
          <c:layout>
            <c:manualLayout>
              <c:xMode val="edge"/>
              <c:yMode val="edge"/>
              <c:x val="0.23408200499327828"/>
              <c:y val="0.86640357743375662"/>
            </c:manualLayout>
          </c:layout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23020480"/>
        <c:crosses val="autoZero"/>
        <c:auto val="1"/>
        <c:lblAlgn val="ctr"/>
        <c:lblOffset val="100"/>
        <c:noMultiLvlLbl val="0"/>
      </c:catAx>
      <c:valAx>
        <c:axId val="23020480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lang="uk-UA"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rPr>
                  <a:t>Класи</a:t>
                </a:r>
              </a:p>
            </c:rich>
          </c:tx>
          <c:layout/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45577389"/>
        <c:crosses val="autoZero"/>
        <c:crossBetween val="between"/>
      </c:valAx>
    </c:plotArea>
    <c:legend>
      <c:legendPos val="b"/>
      <c:layout/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uk-UA"/>
        </a:p>
      </c:txPr>
    </c:legend>
    <c:plotVisOnly val="1"/>
    <c:dispBlanksAs val="gap"/>
    <c:showDLblsOverMax val="1"/>
  </c:chart>
  <c:spPr>
    <a:solidFill>
      <a:srgbClr val="FFFFFF"/>
    </a:solidFill>
    <a:ln w="0"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uk-UA"/>
  <c:roundedCorners val="0"/>
  <c:style val="2"/>
  <c:chart>
    <c:autoTitleDeleted val="1"/>
    <c:view3D>
      <c:rotX val="11"/>
      <c:rotY val="25"/>
      <c:rAngAx val="1"/>
    </c:view3D>
    <c:floor>
      <c:thickness val="0"/>
      <c:spPr>
        <a:solidFill>
          <a:srgbClr val="CCCCCC"/>
        </a:solidFill>
        <a:ln w="0">
          <a:noFill/>
        </a:ln>
      </c:spPr>
    </c:floor>
    <c:sideWall>
      <c:thickness val="0"/>
      <c:spPr>
        <a:noFill/>
        <a:ln w="0">
          <a:solidFill>
            <a:srgbClr val="B3B3B3"/>
          </a:solidFill>
        </a:ln>
      </c:spPr>
    </c:sideWall>
    <c:backWall>
      <c:thickness val="0"/>
      <c:spPr>
        <a:noFill/>
        <a:ln w="0">
          <a:solidFill>
            <a:srgbClr val="B3B3B3"/>
          </a:solidFill>
        </a:ln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Високий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3"/>
                <c:pt idx="0">
                  <c:v>5-А</c:v>
                </c:pt>
                <c:pt idx="1">
                  <c:v>5-Б</c:v>
                </c:pt>
                <c:pt idx="2">
                  <c:v>6-А</c:v>
                </c:pt>
                <c:pt idx="3">
                  <c:v>6-Б</c:v>
                </c:pt>
                <c:pt idx="4">
                  <c:v>7-А</c:v>
                </c:pt>
                <c:pt idx="5">
                  <c:v>7-Б</c:v>
                </c:pt>
                <c:pt idx="6">
                  <c:v>8-А</c:v>
                </c:pt>
                <c:pt idx="7">
                  <c:v>8-Б</c:v>
                </c:pt>
                <c:pt idx="8">
                  <c:v>9-А</c:v>
                </c:pt>
                <c:pt idx="9">
                  <c:v>9-Б</c:v>
                </c:pt>
                <c:pt idx="10">
                  <c:v>10-А</c:v>
                </c:pt>
                <c:pt idx="11">
                  <c:v>10-Б</c:v>
                </c:pt>
                <c:pt idx="12">
                  <c:v>11-А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3"/>
                <c:pt idx="0">
                  <c:v>8</c:v>
                </c:pt>
                <c:pt idx="1">
                  <c:v>12</c:v>
                </c:pt>
                <c:pt idx="2">
                  <c:v>6</c:v>
                </c:pt>
                <c:pt idx="3">
                  <c:v>8</c:v>
                </c:pt>
                <c:pt idx="4">
                  <c:v>4</c:v>
                </c:pt>
                <c:pt idx="5">
                  <c:v>4</c:v>
                </c:pt>
                <c:pt idx="6">
                  <c:v>10</c:v>
                </c:pt>
                <c:pt idx="7">
                  <c:v>9</c:v>
                </c:pt>
                <c:pt idx="8">
                  <c:v>7</c:v>
                </c:pt>
                <c:pt idx="9">
                  <c:v>10</c:v>
                </c:pt>
                <c:pt idx="10">
                  <c:v>5</c:v>
                </c:pt>
                <c:pt idx="11">
                  <c:v>7</c:v>
                </c:pt>
                <c:pt idx="1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1C-4F23-A86D-46AB7C67C32F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Достатній</c:v>
                </c:pt>
              </c:strCache>
            </c:strRef>
          </c:tx>
          <c:spPr>
            <a:solidFill>
              <a:srgbClr val="FF420E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3"/>
                <c:pt idx="0">
                  <c:v>5-А</c:v>
                </c:pt>
                <c:pt idx="1">
                  <c:v>5-Б</c:v>
                </c:pt>
                <c:pt idx="2">
                  <c:v>6-А</c:v>
                </c:pt>
                <c:pt idx="3">
                  <c:v>6-Б</c:v>
                </c:pt>
                <c:pt idx="4">
                  <c:v>7-А</c:v>
                </c:pt>
                <c:pt idx="5">
                  <c:v>7-Б</c:v>
                </c:pt>
                <c:pt idx="6">
                  <c:v>8-А</c:v>
                </c:pt>
                <c:pt idx="7">
                  <c:v>8-Б</c:v>
                </c:pt>
                <c:pt idx="8">
                  <c:v>9-А</c:v>
                </c:pt>
                <c:pt idx="9">
                  <c:v>9-Б</c:v>
                </c:pt>
                <c:pt idx="10">
                  <c:v>10-А</c:v>
                </c:pt>
                <c:pt idx="11">
                  <c:v>10-Б</c:v>
                </c:pt>
                <c:pt idx="12">
                  <c:v>11-А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3"/>
                <c:pt idx="0">
                  <c:v>17</c:v>
                </c:pt>
                <c:pt idx="1">
                  <c:v>12</c:v>
                </c:pt>
                <c:pt idx="2">
                  <c:v>16</c:v>
                </c:pt>
                <c:pt idx="3">
                  <c:v>10</c:v>
                </c:pt>
                <c:pt idx="4">
                  <c:v>10</c:v>
                </c:pt>
                <c:pt idx="5">
                  <c:v>20</c:v>
                </c:pt>
                <c:pt idx="6">
                  <c:v>15</c:v>
                </c:pt>
                <c:pt idx="7">
                  <c:v>14</c:v>
                </c:pt>
                <c:pt idx="8">
                  <c:v>15</c:v>
                </c:pt>
                <c:pt idx="9">
                  <c:v>7</c:v>
                </c:pt>
                <c:pt idx="10">
                  <c:v>11</c:v>
                </c:pt>
                <c:pt idx="11">
                  <c:v>9</c:v>
                </c:pt>
                <c:pt idx="1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1C-4F23-A86D-46AB7C67C32F}"/>
            </c:ext>
          </c:extLst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Середній</c:v>
                </c:pt>
              </c:strCache>
            </c:strRef>
          </c:tx>
          <c:spPr>
            <a:solidFill>
              <a:srgbClr val="FFD320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3"/>
                <c:pt idx="0">
                  <c:v>5-А</c:v>
                </c:pt>
                <c:pt idx="1">
                  <c:v>5-Б</c:v>
                </c:pt>
                <c:pt idx="2">
                  <c:v>6-А</c:v>
                </c:pt>
                <c:pt idx="3">
                  <c:v>6-Б</c:v>
                </c:pt>
                <c:pt idx="4">
                  <c:v>7-А</c:v>
                </c:pt>
                <c:pt idx="5">
                  <c:v>7-Б</c:v>
                </c:pt>
                <c:pt idx="6">
                  <c:v>8-А</c:v>
                </c:pt>
                <c:pt idx="7">
                  <c:v>8-Б</c:v>
                </c:pt>
                <c:pt idx="8">
                  <c:v>9-А</c:v>
                </c:pt>
                <c:pt idx="9">
                  <c:v>9-Б</c:v>
                </c:pt>
                <c:pt idx="10">
                  <c:v>10-А</c:v>
                </c:pt>
                <c:pt idx="11">
                  <c:v>10-Б</c:v>
                </c:pt>
                <c:pt idx="12">
                  <c:v>11-А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3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13</c:v>
                </c:pt>
                <c:pt idx="4">
                  <c:v>5</c:v>
                </c:pt>
                <c:pt idx="5">
                  <c:v>4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11</c:v>
                </c:pt>
                <c:pt idx="10">
                  <c:v>4</c:v>
                </c:pt>
                <c:pt idx="11">
                  <c:v>2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1C-4F23-A86D-46AB7C67C32F}"/>
            </c:ext>
          </c:extLst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Початковий</c:v>
                </c:pt>
              </c:strCache>
            </c:strRef>
          </c:tx>
          <c:spPr>
            <a:solidFill>
              <a:srgbClr val="579D1C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3"/>
                <c:pt idx="0">
                  <c:v>5-А</c:v>
                </c:pt>
                <c:pt idx="1">
                  <c:v>5-Б</c:v>
                </c:pt>
                <c:pt idx="2">
                  <c:v>6-А</c:v>
                </c:pt>
                <c:pt idx="3">
                  <c:v>6-Б</c:v>
                </c:pt>
                <c:pt idx="4">
                  <c:v>7-А</c:v>
                </c:pt>
                <c:pt idx="5">
                  <c:v>7-Б</c:v>
                </c:pt>
                <c:pt idx="6">
                  <c:v>8-А</c:v>
                </c:pt>
                <c:pt idx="7">
                  <c:v>8-Б</c:v>
                </c:pt>
                <c:pt idx="8">
                  <c:v>9-А</c:v>
                </c:pt>
                <c:pt idx="9">
                  <c:v>9-Б</c:v>
                </c:pt>
                <c:pt idx="10">
                  <c:v>10-А</c:v>
                </c:pt>
                <c:pt idx="11">
                  <c:v>10-Б</c:v>
                </c:pt>
                <c:pt idx="12">
                  <c:v>11-А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1C-4F23-A86D-46AB7C67C3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ylinder"/>
        <c:axId val="1280136"/>
        <c:axId val="42275864"/>
        <c:axId val="0"/>
      </c:bar3DChart>
      <c:catAx>
        <c:axId val="1280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42275864"/>
        <c:crosses val="autoZero"/>
        <c:auto val="1"/>
        <c:lblAlgn val="ctr"/>
        <c:lblOffset val="100"/>
        <c:noMultiLvlLbl val="0"/>
      </c:catAx>
      <c:valAx>
        <c:axId val="42275864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lang="uk-UA"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rPr>
                  <a:t>Кількість учнів, що досягли рівня навченості      з української мови у І семестрі 2022/2023</a:t>
                </a:r>
              </a:p>
            </c:rich>
          </c:tx>
          <c:layout/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1280136"/>
        <c:crosses val="autoZero"/>
        <c:crossBetween val="between"/>
      </c:valAx>
    </c:plotArea>
    <c:legend>
      <c:legendPos val="r"/>
      <c:layout/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uk-UA"/>
        </a:p>
      </c:txPr>
    </c:legend>
    <c:plotVisOnly val="1"/>
    <c:dispBlanksAs val="gap"/>
    <c:showDLblsOverMax val="1"/>
  </c:chart>
  <c:spPr>
    <a:solidFill>
      <a:srgbClr val="E8F2A1"/>
    </a:solidFill>
    <a:ln w="0"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uk-UA"/>
  <c:roundedCorners val="0"/>
  <c:style val="2"/>
  <c:chart>
    <c:autoTitleDeleted val="1"/>
    <c:view3D>
      <c:rotX val="11"/>
      <c:rotY val="25"/>
      <c:rAngAx val="1"/>
    </c:view3D>
    <c:floor>
      <c:thickness val="0"/>
      <c:spPr>
        <a:solidFill>
          <a:srgbClr val="CCCCCC"/>
        </a:solidFill>
        <a:ln w="0">
          <a:noFill/>
        </a:ln>
      </c:spPr>
    </c:floor>
    <c:sideWall>
      <c:thickness val="0"/>
      <c:spPr>
        <a:noFill/>
        <a:ln w="0">
          <a:solidFill>
            <a:srgbClr val="B3B3B3"/>
          </a:solidFill>
        </a:ln>
      </c:spPr>
    </c:sideWall>
    <c:backWall>
      <c:thickness val="0"/>
      <c:spPr>
        <a:noFill/>
        <a:ln w="0">
          <a:solidFill>
            <a:srgbClr val="B3B3B3"/>
          </a:solidFill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9-А</c:v>
                </c:pt>
              </c:strCache>
            </c:strRef>
          </c:tx>
          <c:spPr>
            <a:solidFill>
              <a:srgbClr val="BF819E"/>
            </a:solidFill>
            <a:ln w="0">
              <a:solidFill>
                <a:srgbClr val="81D41A"/>
              </a:solidFill>
              <a:prstDash val="sysDashDotDot"/>
            </a:ln>
          </c:spPr>
          <c:invertIfNegative val="0"/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42D-4D6E-BC7D-1145144849BE}"/>
              </c:ext>
            </c:extLst>
          </c:dPt>
          <c:dLbls>
            <c:dLbl>
              <c:idx val="11"/>
              <c:spPr/>
              <c:txPr>
                <a:bodyPr wrap="none"/>
                <a:lstStyle/>
                <a:p>
                  <a:pPr>
                    <a:defRPr sz="1000" b="0" strike="noStrike" spc="-1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  <a:endParaRPr lang="uk-UA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6="http://schemas.microsoft.com/office/drawing/2014/chart" uri="{C3380CC4-5D6E-409C-BE32-E72D297353CC}">
                  <c16:uniqueId val="{00000001-442D-4D6E-BC7D-1145144849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0"/>
                <c:pt idx="0">
                  <c:v>Укр.мова</c:v>
                </c:pt>
                <c:pt idx="1">
                  <c:v>Укр.література</c:v>
                </c:pt>
                <c:pt idx="2">
                  <c:v>Зар.література</c:v>
                </c:pt>
                <c:pt idx="3">
                  <c:v>Англійська мова</c:v>
                </c:pt>
                <c:pt idx="4">
                  <c:v>Німецька мова</c:v>
                </c:pt>
                <c:pt idx="5">
                  <c:v>Французька мова</c:v>
                </c:pt>
                <c:pt idx="6">
                  <c:v>Іст.України</c:v>
                </c:pt>
                <c:pt idx="7">
                  <c:v>Всесв.історія</c:v>
                </c:pt>
                <c:pt idx="8">
                  <c:v>Правознавство</c:v>
                </c:pt>
                <c:pt idx="9">
                  <c:v>Алгебра</c:v>
                </c:pt>
                <c:pt idx="10">
                  <c:v>Геометрія</c:v>
                </c:pt>
                <c:pt idx="11">
                  <c:v>Біологія</c:v>
                </c:pt>
                <c:pt idx="12">
                  <c:v>Географія</c:v>
                </c:pt>
                <c:pt idx="13">
                  <c:v>Фізика</c:v>
                </c:pt>
                <c:pt idx="14">
                  <c:v>Хімія</c:v>
                </c:pt>
                <c:pt idx="15">
                  <c:v>Осн.здоров’я</c:v>
                </c:pt>
                <c:pt idx="16">
                  <c:v>Інформатика</c:v>
                </c:pt>
                <c:pt idx="17">
                  <c:v>Мистецтво</c:v>
                </c:pt>
                <c:pt idx="18">
                  <c:v>Ділове мовлення</c:v>
                </c:pt>
                <c:pt idx="19">
                  <c:v>Фіз.культура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0"/>
                <c:pt idx="0">
                  <c:v>7.69</c:v>
                </c:pt>
                <c:pt idx="1">
                  <c:v>7.59</c:v>
                </c:pt>
                <c:pt idx="2">
                  <c:v>6.83</c:v>
                </c:pt>
                <c:pt idx="3">
                  <c:v>7.9</c:v>
                </c:pt>
                <c:pt idx="4">
                  <c:v>7.65</c:v>
                </c:pt>
                <c:pt idx="5">
                  <c:v>8.17</c:v>
                </c:pt>
                <c:pt idx="6">
                  <c:v>9.0299999999999994</c:v>
                </c:pt>
                <c:pt idx="7">
                  <c:v>9.0299999999999994</c:v>
                </c:pt>
                <c:pt idx="8">
                  <c:v>8.59</c:v>
                </c:pt>
                <c:pt idx="9">
                  <c:v>6.41</c:v>
                </c:pt>
                <c:pt idx="10">
                  <c:v>7.28</c:v>
                </c:pt>
                <c:pt idx="11">
                  <c:v>8.3800000000000008</c:v>
                </c:pt>
                <c:pt idx="12">
                  <c:v>7.83</c:v>
                </c:pt>
                <c:pt idx="13">
                  <c:v>10.17</c:v>
                </c:pt>
                <c:pt idx="14">
                  <c:v>7.38</c:v>
                </c:pt>
                <c:pt idx="15">
                  <c:v>7.86</c:v>
                </c:pt>
                <c:pt idx="16">
                  <c:v>10.31</c:v>
                </c:pt>
                <c:pt idx="17">
                  <c:v>10.83</c:v>
                </c:pt>
                <c:pt idx="18">
                  <c:v>8.76</c:v>
                </c:pt>
                <c:pt idx="19">
                  <c:v>10.11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2D-4D6E-BC7D-114514484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ylinder"/>
        <c:axId val="74240011"/>
        <c:axId val="37507354"/>
        <c:axId val="94188685"/>
      </c:bar3DChart>
      <c:catAx>
        <c:axId val="74240011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37507354"/>
        <c:crosses val="autoZero"/>
        <c:auto val="1"/>
        <c:lblAlgn val="ctr"/>
        <c:lblOffset val="100"/>
        <c:noMultiLvlLbl val="0"/>
      </c:catAx>
      <c:valAx>
        <c:axId val="37507354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rPr>
                  <a:t>Середній бал успішності 9-А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74240011"/>
        <c:crosses val="autoZero"/>
        <c:crossBetween val="between"/>
      </c:valAx>
      <c:serAx>
        <c:axId val="9418868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37507354"/>
        <c:crosses val="autoZero"/>
      </c:serAx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uk-UA"/>
        </a:p>
      </c:txPr>
    </c:legend>
    <c:plotVisOnly val="1"/>
    <c:dispBlanksAs val="gap"/>
    <c:showDLblsOverMax val="1"/>
  </c:chart>
  <c:spPr>
    <a:gradFill>
      <a:gsLst>
        <a:gs pos="0">
          <a:srgbClr val="DDE8CB"/>
        </a:gs>
        <a:gs pos="100000">
          <a:srgbClr val="FFD7D7"/>
        </a:gs>
      </a:gsLst>
      <a:lin ang="3600000"/>
    </a:gradFill>
    <a:ln w="0">
      <a:noFill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uk-UA"/>
  <c:roundedCorners val="0"/>
  <c:style val="2"/>
  <c:chart>
    <c:autoTitleDeleted val="1"/>
    <c:view3D>
      <c:rotX val="11"/>
      <c:rotY val="25"/>
      <c:rAngAx val="1"/>
    </c:view3D>
    <c:floor>
      <c:thickness val="0"/>
      <c:spPr>
        <a:solidFill>
          <a:srgbClr val="CCCCCC"/>
        </a:solidFill>
        <a:ln w="0">
          <a:noFill/>
        </a:ln>
      </c:spPr>
    </c:floor>
    <c:sideWall>
      <c:thickness val="0"/>
      <c:spPr>
        <a:noFill/>
        <a:ln w="0">
          <a:solidFill>
            <a:srgbClr val="B3B3B3"/>
          </a:solidFill>
        </a:ln>
      </c:spPr>
    </c:sideWall>
    <c:backWall>
      <c:thickness val="0"/>
      <c:spPr>
        <a:noFill/>
        <a:ln w="0">
          <a:solidFill>
            <a:srgbClr val="B3B3B3"/>
          </a:solidFill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9-Б</c:v>
                </c:pt>
              </c:strCache>
            </c:strRef>
          </c:tx>
          <c:spPr>
            <a:solidFill>
              <a:srgbClr val="650953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0"/>
                <c:pt idx="0">
                  <c:v>Укр.мова</c:v>
                </c:pt>
                <c:pt idx="1">
                  <c:v>Укр.література</c:v>
                </c:pt>
                <c:pt idx="2">
                  <c:v>Зар.література</c:v>
                </c:pt>
                <c:pt idx="3">
                  <c:v>Англійська мова</c:v>
                </c:pt>
                <c:pt idx="4">
                  <c:v>Німецька мова</c:v>
                </c:pt>
                <c:pt idx="5">
                  <c:v>Французька мова</c:v>
                </c:pt>
                <c:pt idx="6">
                  <c:v>Іст.України</c:v>
                </c:pt>
                <c:pt idx="7">
                  <c:v>Всесв.історія</c:v>
                </c:pt>
                <c:pt idx="8">
                  <c:v>Правознавство</c:v>
                </c:pt>
                <c:pt idx="9">
                  <c:v>Алгебра</c:v>
                </c:pt>
                <c:pt idx="10">
                  <c:v>Геометрія</c:v>
                </c:pt>
                <c:pt idx="11">
                  <c:v>Біологія</c:v>
                </c:pt>
                <c:pt idx="12">
                  <c:v>Географія</c:v>
                </c:pt>
                <c:pt idx="13">
                  <c:v>Фізика</c:v>
                </c:pt>
                <c:pt idx="14">
                  <c:v>Хімія</c:v>
                </c:pt>
                <c:pt idx="15">
                  <c:v>Осн.здоров’я</c:v>
                </c:pt>
                <c:pt idx="16">
                  <c:v>Інформатика</c:v>
                </c:pt>
                <c:pt idx="17">
                  <c:v>Мистецтво</c:v>
                </c:pt>
                <c:pt idx="18">
                  <c:v>Ділове мовлення</c:v>
                </c:pt>
                <c:pt idx="19">
                  <c:v>Фіз.культура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0"/>
                <c:pt idx="0">
                  <c:v>6.9</c:v>
                </c:pt>
                <c:pt idx="1">
                  <c:v>8.18</c:v>
                </c:pt>
                <c:pt idx="2">
                  <c:v>6.64</c:v>
                </c:pt>
                <c:pt idx="3">
                  <c:v>7.74</c:v>
                </c:pt>
                <c:pt idx="4">
                  <c:v>7.6</c:v>
                </c:pt>
                <c:pt idx="5">
                  <c:v>8.25</c:v>
                </c:pt>
                <c:pt idx="6">
                  <c:v>8.8000000000000007</c:v>
                </c:pt>
                <c:pt idx="7">
                  <c:v>8.8699999999999992</c:v>
                </c:pt>
                <c:pt idx="8">
                  <c:v>8.4700000000000006</c:v>
                </c:pt>
                <c:pt idx="9">
                  <c:v>7.1</c:v>
                </c:pt>
                <c:pt idx="10">
                  <c:v>6.97</c:v>
                </c:pt>
                <c:pt idx="11">
                  <c:v>7.8</c:v>
                </c:pt>
                <c:pt idx="12">
                  <c:v>6.97</c:v>
                </c:pt>
                <c:pt idx="13">
                  <c:v>8.5399999999999991</c:v>
                </c:pt>
                <c:pt idx="14">
                  <c:v>7.2</c:v>
                </c:pt>
                <c:pt idx="15">
                  <c:v>7.74</c:v>
                </c:pt>
                <c:pt idx="16">
                  <c:v>9.8699999999999992</c:v>
                </c:pt>
                <c:pt idx="17">
                  <c:v>8.8699999999999992</c:v>
                </c:pt>
                <c:pt idx="18">
                  <c:v>9.0399999999999991</c:v>
                </c:pt>
                <c:pt idx="19">
                  <c:v>10.210000000000001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09-40E7-BF2B-8C1E1F34AD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ylinder"/>
        <c:axId val="84250317"/>
        <c:axId val="81880395"/>
        <c:axId val="0"/>
      </c:bar3DChart>
      <c:catAx>
        <c:axId val="84250317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81880395"/>
        <c:crosses val="autoZero"/>
        <c:auto val="1"/>
        <c:lblAlgn val="ctr"/>
        <c:lblOffset val="100"/>
        <c:noMultiLvlLbl val="0"/>
      </c:catAx>
      <c:valAx>
        <c:axId val="81880395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rPr>
                  <a:t>Середній бал успішності учнів 9-Б класу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84250317"/>
        <c:crosses val="autoZero"/>
        <c:crossBetween val="between"/>
      </c:valAx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uk-UA"/>
        </a:p>
      </c:txPr>
    </c:legend>
    <c:plotVisOnly val="1"/>
    <c:dispBlanksAs val="gap"/>
    <c:showDLblsOverMax val="1"/>
  </c:chart>
  <c:spPr>
    <a:gradFill>
      <a:gsLst>
        <a:gs pos="0">
          <a:srgbClr val="DDE8CB"/>
        </a:gs>
        <a:gs pos="100000">
          <a:srgbClr val="FFD7D7"/>
        </a:gs>
      </a:gsLst>
      <a:lin ang="3600000"/>
    </a:gradFill>
    <a:ln w="0">
      <a:noFill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uk-UA"/>
  <c:roundedCorners val="0"/>
  <c:style val="2"/>
  <c:chart>
    <c:autoTitleDeleted val="1"/>
    <c:view3D>
      <c:rotX val="11"/>
      <c:rotY val="25"/>
      <c:rAngAx val="1"/>
    </c:view3D>
    <c:floor>
      <c:thickness val="0"/>
      <c:spPr>
        <a:solidFill>
          <a:srgbClr val="CCCCCC"/>
        </a:solidFill>
        <a:ln w="0">
          <a:noFill/>
        </a:ln>
      </c:spPr>
    </c:floor>
    <c:sideWall>
      <c:thickness val="0"/>
      <c:spPr>
        <a:solidFill>
          <a:srgbClr val="F7D1D5"/>
        </a:solidFill>
        <a:ln w="0">
          <a:solidFill>
            <a:srgbClr val="B3B3B3"/>
          </a:solidFill>
        </a:ln>
      </c:spPr>
    </c:sideWall>
    <c:backWall>
      <c:thickness val="0"/>
      <c:spPr>
        <a:solidFill>
          <a:srgbClr val="F7D1D5"/>
        </a:solidFill>
        <a:ln w="0">
          <a:solidFill>
            <a:srgbClr val="B3B3B3"/>
          </a:solidFill>
        </a:ln>
      </c:spPr>
    </c:backWall>
    <c:plotArea>
      <c:layout>
        <c:manualLayout>
          <c:layoutTarget val="inner"/>
          <c:xMode val="edge"/>
          <c:yMode val="edge"/>
          <c:x val="6.2120163089468397E-2"/>
          <c:y val="1.5944540727902901E-2"/>
          <c:w val="0.85421955535041205"/>
          <c:h val="0.725649913344887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9-А</c:v>
                </c:pt>
              </c:strCache>
            </c:strRef>
          </c:tx>
          <c:spPr>
            <a:solidFill>
              <a:srgbClr val="81D41A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0"/>
                <c:pt idx="0">
                  <c:v>Укр.мова</c:v>
                </c:pt>
                <c:pt idx="1">
                  <c:v>Укр.література</c:v>
                </c:pt>
                <c:pt idx="2">
                  <c:v>Зар.література</c:v>
                </c:pt>
                <c:pt idx="3">
                  <c:v>Англійська мова</c:v>
                </c:pt>
                <c:pt idx="4">
                  <c:v>Німецька мова</c:v>
                </c:pt>
                <c:pt idx="5">
                  <c:v>Французька мова</c:v>
                </c:pt>
                <c:pt idx="6">
                  <c:v>Іст.України</c:v>
                </c:pt>
                <c:pt idx="7">
                  <c:v>Всесв.історія</c:v>
                </c:pt>
                <c:pt idx="8">
                  <c:v>Правознавство</c:v>
                </c:pt>
                <c:pt idx="9">
                  <c:v>Алгебра</c:v>
                </c:pt>
                <c:pt idx="10">
                  <c:v>Геометрія</c:v>
                </c:pt>
                <c:pt idx="11">
                  <c:v>Біологія</c:v>
                </c:pt>
                <c:pt idx="12">
                  <c:v>Географія</c:v>
                </c:pt>
                <c:pt idx="13">
                  <c:v>Фізика</c:v>
                </c:pt>
                <c:pt idx="14">
                  <c:v>Хімія</c:v>
                </c:pt>
                <c:pt idx="15">
                  <c:v>Осн.здоров’я</c:v>
                </c:pt>
                <c:pt idx="16">
                  <c:v>Інформатика</c:v>
                </c:pt>
                <c:pt idx="17">
                  <c:v>Мистецтво</c:v>
                </c:pt>
                <c:pt idx="18">
                  <c:v>Ділове мовлення</c:v>
                </c:pt>
                <c:pt idx="19">
                  <c:v>Фіз.культура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0"/>
                <c:pt idx="0">
                  <c:v>7.69</c:v>
                </c:pt>
                <c:pt idx="1">
                  <c:v>7.59</c:v>
                </c:pt>
                <c:pt idx="2">
                  <c:v>6.83</c:v>
                </c:pt>
                <c:pt idx="3">
                  <c:v>7.9</c:v>
                </c:pt>
                <c:pt idx="4">
                  <c:v>7.65</c:v>
                </c:pt>
                <c:pt idx="5">
                  <c:v>8.17</c:v>
                </c:pt>
                <c:pt idx="6">
                  <c:v>9.0299999999999994</c:v>
                </c:pt>
                <c:pt idx="7">
                  <c:v>9.0299999999999994</c:v>
                </c:pt>
                <c:pt idx="8">
                  <c:v>8.59</c:v>
                </c:pt>
                <c:pt idx="9">
                  <c:v>6.41</c:v>
                </c:pt>
                <c:pt idx="10">
                  <c:v>7.28</c:v>
                </c:pt>
                <c:pt idx="11">
                  <c:v>8.3800000000000008</c:v>
                </c:pt>
                <c:pt idx="12">
                  <c:v>7.83</c:v>
                </c:pt>
                <c:pt idx="13">
                  <c:v>10.17</c:v>
                </c:pt>
                <c:pt idx="14">
                  <c:v>7.38</c:v>
                </c:pt>
                <c:pt idx="15">
                  <c:v>7.86</c:v>
                </c:pt>
                <c:pt idx="16">
                  <c:v>10.31</c:v>
                </c:pt>
                <c:pt idx="17">
                  <c:v>10.83</c:v>
                </c:pt>
                <c:pt idx="18">
                  <c:v>8.76</c:v>
                </c:pt>
                <c:pt idx="19">
                  <c:v>10.11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0-4D7B-BD2F-D7EB418240AC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9-Б</c:v>
                </c:pt>
              </c:strCache>
            </c:strRef>
          </c:tx>
          <c:spPr>
            <a:solidFill>
              <a:srgbClr val="8D1D75"/>
            </a:solidFill>
            <a:ln w="0">
              <a:noFill/>
            </a:ln>
          </c:spPr>
          <c:invertIfNegative val="0"/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8E0-4D7B-BD2F-D7EB418240AC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8E0-4D7B-BD2F-D7EB418240AC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8E0-4D7B-BD2F-D7EB418240AC}"/>
              </c:ext>
            </c:extLst>
          </c:dPt>
          <c:dLbls>
            <c:dLbl>
              <c:idx val="14"/>
              <c:spPr/>
              <c:txPr>
                <a:bodyPr wrap="none"/>
                <a:lstStyle/>
                <a:p>
                  <a:pPr>
                    <a:defRPr sz="1000" b="0" strike="noStrike" spc="-1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  <a:endParaRPr lang="uk-UA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6="http://schemas.microsoft.com/office/drawing/2014/chart" uri="{C3380CC4-5D6E-409C-BE32-E72D297353CC}">
                  <c16:uniqueId val="{00000002-B8E0-4D7B-BD2F-D7EB418240AC}"/>
                </c:ext>
              </c:extLst>
            </c:dLbl>
            <c:dLbl>
              <c:idx val="16"/>
              <c:spPr/>
              <c:txPr>
                <a:bodyPr wrap="none"/>
                <a:lstStyle/>
                <a:p>
                  <a:pPr>
                    <a:defRPr sz="1000" b="0" strike="noStrike" spc="-1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  <a:endParaRPr lang="uk-UA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6="http://schemas.microsoft.com/office/drawing/2014/chart" uri="{C3380CC4-5D6E-409C-BE32-E72D297353CC}">
                  <c16:uniqueId val="{00000004-B8E0-4D7B-BD2F-D7EB418240AC}"/>
                </c:ext>
              </c:extLst>
            </c:dLbl>
            <c:dLbl>
              <c:idx val="19"/>
              <c:spPr/>
              <c:txPr>
                <a:bodyPr wrap="none"/>
                <a:lstStyle/>
                <a:p>
                  <a:pPr>
                    <a:defRPr sz="1000" b="0" strike="noStrike" spc="-1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  <a:endParaRPr lang="uk-UA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6="http://schemas.microsoft.com/office/drawing/2014/chart" uri="{C3380CC4-5D6E-409C-BE32-E72D297353CC}">
                  <c16:uniqueId val="{00000006-B8E0-4D7B-BD2F-D7EB418240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0"/>
                <c:pt idx="0">
                  <c:v>Укр.мова</c:v>
                </c:pt>
                <c:pt idx="1">
                  <c:v>Укр.література</c:v>
                </c:pt>
                <c:pt idx="2">
                  <c:v>Зар.література</c:v>
                </c:pt>
                <c:pt idx="3">
                  <c:v>Англійська мова</c:v>
                </c:pt>
                <c:pt idx="4">
                  <c:v>Німецька мова</c:v>
                </c:pt>
                <c:pt idx="5">
                  <c:v>Французька мова</c:v>
                </c:pt>
                <c:pt idx="6">
                  <c:v>Іст.України</c:v>
                </c:pt>
                <c:pt idx="7">
                  <c:v>Всесв.історія</c:v>
                </c:pt>
                <c:pt idx="8">
                  <c:v>Правознавство</c:v>
                </c:pt>
                <c:pt idx="9">
                  <c:v>Алгебра</c:v>
                </c:pt>
                <c:pt idx="10">
                  <c:v>Геометрія</c:v>
                </c:pt>
                <c:pt idx="11">
                  <c:v>Біологія</c:v>
                </c:pt>
                <c:pt idx="12">
                  <c:v>Географія</c:v>
                </c:pt>
                <c:pt idx="13">
                  <c:v>Фізика</c:v>
                </c:pt>
                <c:pt idx="14">
                  <c:v>Хімія</c:v>
                </c:pt>
                <c:pt idx="15">
                  <c:v>Осн.здоров’я</c:v>
                </c:pt>
                <c:pt idx="16">
                  <c:v>Інформатика</c:v>
                </c:pt>
                <c:pt idx="17">
                  <c:v>Мистецтво</c:v>
                </c:pt>
                <c:pt idx="18">
                  <c:v>Ділове мовлення</c:v>
                </c:pt>
                <c:pt idx="19">
                  <c:v>Фіз.культура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20"/>
                <c:pt idx="0">
                  <c:v>6.9</c:v>
                </c:pt>
                <c:pt idx="1">
                  <c:v>8.18</c:v>
                </c:pt>
                <c:pt idx="2">
                  <c:v>6.64</c:v>
                </c:pt>
                <c:pt idx="3">
                  <c:v>7.74</c:v>
                </c:pt>
                <c:pt idx="4">
                  <c:v>7.6</c:v>
                </c:pt>
                <c:pt idx="5">
                  <c:v>8.25</c:v>
                </c:pt>
                <c:pt idx="6">
                  <c:v>8.8000000000000007</c:v>
                </c:pt>
                <c:pt idx="7">
                  <c:v>8.8699999999999992</c:v>
                </c:pt>
                <c:pt idx="8">
                  <c:v>8.4700000000000006</c:v>
                </c:pt>
                <c:pt idx="9">
                  <c:v>7.1</c:v>
                </c:pt>
                <c:pt idx="10">
                  <c:v>6.97</c:v>
                </c:pt>
                <c:pt idx="11">
                  <c:v>7.8</c:v>
                </c:pt>
                <c:pt idx="12">
                  <c:v>6.97</c:v>
                </c:pt>
                <c:pt idx="13">
                  <c:v>8.5399999999999991</c:v>
                </c:pt>
                <c:pt idx="14">
                  <c:v>7.2</c:v>
                </c:pt>
                <c:pt idx="15">
                  <c:v>7.74</c:v>
                </c:pt>
                <c:pt idx="16">
                  <c:v>9.8699999999999992</c:v>
                </c:pt>
                <c:pt idx="17">
                  <c:v>8.8699999999999992</c:v>
                </c:pt>
                <c:pt idx="18">
                  <c:v>9.0399999999999991</c:v>
                </c:pt>
                <c:pt idx="19">
                  <c:v>10.210000000000001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8E0-4D7B-BD2F-D7EB418240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36848242"/>
        <c:axId val="3154472"/>
        <c:axId val="0"/>
      </c:bar3DChart>
      <c:catAx>
        <c:axId val="3684824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400" b="1" i="1" strike="noStrike" spc="-1">
                <a:solidFill>
                  <a:srgbClr val="000000"/>
                </a:solidFill>
                <a:latin typeface="Lucida Calligraphy"/>
                <a:ea typeface="DejaVu Sans"/>
              </a:defRPr>
            </a:pPr>
            <a:endParaRPr lang="uk-UA"/>
          </a:p>
        </c:txPr>
        <c:crossAx val="3154472"/>
        <c:crosses val="autoZero"/>
        <c:auto val="1"/>
        <c:lblAlgn val="ctr"/>
        <c:lblOffset val="100"/>
        <c:noMultiLvlLbl val="0"/>
      </c:catAx>
      <c:valAx>
        <c:axId val="3154472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3684824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1646475135571703"/>
          <c:y val="0.275838170319674"/>
          <c:w val="7.5423076923076898E-2"/>
          <c:h val="0.27083694333737701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1800" b="1" i="1" strike="noStrike" spc="-1">
              <a:solidFill>
                <a:srgbClr val="000000"/>
              </a:solidFill>
              <a:latin typeface="Lucida Calligraphy"/>
              <a:ea typeface="DejaVu Sans"/>
            </a:defRPr>
          </a:pPr>
          <a:endParaRPr lang="uk-UA"/>
        </a:p>
      </c:txPr>
    </c:legend>
    <c:plotVisOnly val="1"/>
    <c:dispBlanksAs val="gap"/>
    <c:showDLblsOverMax val="1"/>
  </c:chart>
  <c:spPr>
    <a:blipFill rotWithShape="0">
      <a:blip xmlns:r="http://schemas.openxmlformats.org/officeDocument/2006/relationships" r:embed="rId1"/>
      <a:tile/>
    </a:blipFill>
    <a:ln w="0">
      <a:noFill/>
    </a:ln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uk-UA"/>
  <c:roundedCorners val="0"/>
  <c:style val="2"/>
  <c:chart>
    <c:autoTitleDeleted val="1"/>
    <c:view3D>
      <c:rotX val="56"/>
      <c:rotY val="45"/>
      <c:rAngAx val="1"/>
    </c:view3D>
    <c:floor>
      <c:thickness val="0"/>
      <c:spPr>
        <a:solidFill>
          <a:srgbClr val="CCCCCC"/>
        </a:solidFill>
        <a:ln w="0">
          <a:noFill/>
        </a:ln>
      </c:spPr>
    </c:floor>
    <c:sideWall>
      <c:thickness val="0"/>
      <c:spPr>
        <a:noFill/>
        <a:ln w="0">
          <a:solidFill>
            <a:srgbClr val="B3B3B3"/>
          </a:solidFill>
        </a:ln>
      </c:spPr>
    </c:sideWall>
    <c:backWall>
      <c:thickness val="0"/>
      <c:spPr>
        <a:noFill/>
        <a:ln w="0">
          <a:solidFill>
            <a:srgbClr val="B3B3B3"/>
          </a:solidFill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Стовпчик Z</c:v>
                </c:pt>
              </c:strCache>
            </c:strRef>
          </c:tx>
          <c:spPr>
            <a:pattFill prst="lgGrid">
              <a:fgClr>
                <a:srgbClr val="00A933"/>
              </a:fgClr>
              <a:bgClr>
                <a:srgbClr val="FFFFFF"/>
              </a:bgClr>
            </a:patt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0"/>
                <c:pt idx="0">
                  <c:v>Укр.мова</c:v>
                </c:pt>
                <c:pt idx="1">
                  <c:v>Укр.література</c:v>
                </c:pt>
                <c:pt idx="2">
                  <c:v>Зар.література</c:v>
                </c:pt>
                <c:pt idx="3">
                  <c:v>Англійська мова</c:v>
                </c:pt>
                <c:pt idx="4">
                  <c:v>Німецька мова</c:v>
                </c:pt>
                <c:pt idx="5">
                  <c:v>Французька мова</c:v>
                </c:pt>
                <c:pt idx="6">
                  <c:v>Іст.України</c:v>
                </c:pt>
                <c:pt idx="7">
                  <c:v>Алгебра</c:v>
                </c:pt>
                <c:pt idx="8">
                  <c:v>Геометрія</c:v>
                </c:pt>
                <c:pt idx="9">
                  <c:v>Біологія</c:v>
                </c:pt>
                <c:pt idx="10">
                  <c:v>Географія</c:v>
                </c:pt>
                <c:pt idx="11">
                  <c:v>Фізика</c:v>
                </c:pt>
                <c:pt idx="12">
                  <c:v>Хімія</c:v>
                </c:pt>
                <c:pt idx="13">
                  <c:v>Астрономія</c:v>
                </c:pt>
                <c:pt idx="14">
                  <c:v>Інформатика</c:v>
                </c:pt>
                <c:pt idx="15">
                  <c:v>Мистецтво</c:v>
                </c:pt>
                <c:pt idx="16">
                  <c:v>Психологія</c:v>
                </c:pt>
                <c:pt idx="17">
                  <c:v>Фіз.культура</c:v>
                </c:pt>
                <c:pt idx="18">
                  <c:v>Основи мед.знань</c:v>
                </c:pt>
                <c:pt idx="19">
                  <c:v>Захист України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0"/>
                <c:pt idx="0">
                  <c:v>8.81</c:v>
                </c:pt>
                <c:pt idx="1">
                  <c:v>9.23</c:v>
                </c:pt>
                <c:pt idx="2">
                  <c:v>9.1199999999999992</c:v>
                </c:pt>
                <c:pt idx="3">
                  <c:v>9</c:v>
                </c:pt>
                <c:pt idx="4">
                  <c:v>8.44</c:v>
                </c:pt>
                <c:pt idx="5">
                  <c:v>6.7</c:v>
                </c:pt>
                <c:pt idx="6">
                  <c:v>8.73</c:v>
                </c:pt>
                <c:pt idx="7">
                  <c:v>6.96</c:v>
                </c:pt>
                <c:pt idx="8">
                  <c:v>7.08</c:v>
                </c:pt>
                <c:pt idx="9">
                  <c:v>9.08</c:v>
                </c:pt>
                <c:pt idx="10">
                  <c:v>8.08</c:v>
                </c:pt>
                <c:pt idx="11">
                  <c:v>8.65</c:v>
                </c:pt>
                <c:pt idx="12">
                  <c:v>7.96</c:v>
                </c:pt>
                <c:pt idx="13">
                  <c:v>10.15</c:v>
                </c:pt>
                <c:pt idx="14">
                  <c:v>10.88</c:v>
                </c:pt>
                <c:pt idx="15">
                  <c:v>11.23</c:v>
                </c:pt>
                <c:pt idx="16">
                  <c:v>11.46</c:v>
                </c:pt>
                <c:pt idx="17">
                  <c:v>10.4</c:v>
                </c:pt>
                <c:pt idx="18">
                  <c:v>10.71</c:v>
                </c:pt>
                <c:pt idx="19">
                  <c:v>9.64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F8-461B-8C63-88AFBB5898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79513602"/>
        <c:axId val="81792090"/>
        <c:axId val="0"/>
      </c:bar3DChart>
      <c:catAx>
        <c:axId val="7951360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81792090"/>
        <c:crosses val="autoZero"/>
        <c:auto val="1"/>
        <c:lblAlgn val="ctr"/>
        <c:lblOffset val="100"/>
        <c:noMultiLvlLbl val="0"/>
      </c:catAx>
      <c:valAx>
        <c:axId val="81792090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1400" b="1" i="1" strike="noStrike" spc="-1">
                    <a:solidFill>
                      <a:srgbClr val="000000"/>
                    </a:solidFill>
                    <a:latin typeface="Lucida Calligraphy"/>
                    <a:ea typeface="DejaVu Sans"/>
                  </a:defRPr>
                </a:pPr>
                <a:r>
                  <a:rPr sz="1400" b="1" i="1" strike="noStrike" spc="-1">
                    <a:solidFill>
                      <a:srgbClr val="000000"/>
                    </a:solidFill>
                    <a:latin typeface="Lucida Calligraphy"/>
                    <a:ea typeface="DejaVu Sans"/>
                  </a:rPr>
                  <a:t>Середній бал успішності учнів 11-А класу</a:t>
                </a:r>
              </a:p>
            </c:rich>
          </c:tx>
          <c:layout>
            <c:manualLayout>
              <c:xMode val="edge"/>
              <c:yMode val="edge"/>
              <c:x val="2.5231567247128599E-2"/>
              <c:y val="0.14752618273745"/>
            </c:manualLayout>
          </c:layout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uk-UA"/>
          </a:p>
        </c:txPr>
        <c:crossAx val="79513602"/>
        <c:crosses val="autoZero"/>
        <c:crossBetween val="between"/>
      </c:valAx>
    </c:plotArea>
    <c:plotVisOnly val="1"/>
    <c:dispBlanksAs val="gap"/>
    <c:showDLblsOverMax val="1"/>
  </c:chart>
  <c:spPr>
    <a:gradFill>
      <a:gsLst>
        <a:gs pos="0">
          <a:srgbClr val="DDE8CB"/>
        </a:gs>
        <a:gs pos="100000">
          <a:srgbClr val="FFD7D7"/>
        </a:gs>
      </a:gsLst>
      <a:lin ang="3600000"/>
    </a:gradFill>
    <a:ln w="0">
      <a:noFill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uk-UA" sz="4400" b="0" strike="noStrike" spc="-1"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strike="noStrike" spc="-1"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strike="noStrike" spc="-1"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strike="noStrike" spc="-1"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strike="noStrike" spc="-1"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uk-UA" sz="4400" b="0" strike="noStrike" spc="-1"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strike="noStrike" spc="-1"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strike="noStrike" spc="-1"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strike="noStrike" spc="-1"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strike="noStrike" spc="-1"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720000"/>
            <a:ext cx="9070560" cy="2519280"/>
          </a:xfrm>
          <a:prstGeom prst="rect">
            <a:avLst/>
          </a:prstGeom>
          <a:gradFill rotWithShape="0">
            <a:gsLst>
              <a:gs pos="0">
                <a:srgbClr val="DDE8CB"/>
              </a:gs>
              <a:gs pos="100000">
                <a:srgbClr val="FFD7D7"/>
              </a:gs>
            </a:gsLst>
            <a:lin ang="360000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4400" b="0" strike="noStrike" spc="-1">
                <a:latin typeface="Arial"/>
              </a:rPr>
              <a:t>Успішність учнів </a:t>
            </a:r>
            <a:r>
              <a:t/>
            </a:r>
            <a:br/>
            <a:r>
              <a:rPr lang="uk-UA" sz="4400" b="0" strike="noStrike" spc="-1">
                <a:latin typeface="Arial"/>
              </a:rPr>
              <a:t>у І семестрі 2022/2023 н.р.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" name="Діаграма 76"/>
          <p:cNvGraphicFramePr/>
          <p:nvPr/>
        </p:nvGraphicFramePr>
        <p:xfrm>
          <a:off x="540000" y="540000"/>
          <a:ext cx="8999280" cy="4601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68720" y="313920"/>
            <a:ext cx="9070560" cy="945360"/>
          </a:xfrm>
          <a:prstGeom prst="rect">
            <a:avLst/>
          </a:prstGeom>
          <a:solidFill>
            <a:srgbClr val="F6F9D4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sz="2600" b="1" strike="noStrike" spc="-1">
                <a:latin typeface="Arial Black"/>
              </a:rPr>
              <a:t>Кількісний показник успішності за рівнями</a:t>
            </a:r>
            <a:r>
              <a:rPr lang="uk-UA" sz="1800" b="0" strike="noStrike" spc="-1">
                <a:latin typeface="Arial"/>
              </a:rPr>
              <a:t> </a:t>
            </a:r>
          </a:p>
        </p:txBody>
      </p:sp>
      <p:graphicFrame>
        <p:nvGraphicFramePr>
          <p:cNvPr id="79" name="Діаграма 78"/>
          <p:cNvGraphicFramePr/>
          <p:nvPr>
            <p:extLst>
              <p:ext uri="{D42A27DB-BD31-4B8C-83A1-F6EECF244321}">
                <p14:modId xmlns:p14="http://schemas.microsoft.com/office/powerpoint/2010/main" val="3016221663"/>
              </p:ext>
            </p:extLst>
          </p:nvPr>
        </p:nvGraphicFramePr>
        <p:xfrm>
          <a:off x="540000" y="1080000"/>
          <a:ext cx="9372600" cy="413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360"/>
          </a:xfrm>
          <a:prstGeom prst="rect">
            <a:avLst/>
          </a:prstGeom>
          <a:solidFill>
            <a:srgbClr val="F6F9D4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sz="2400" b="1" strike="noStrike" spc="-1">
                <a:latin typeface="Arial"/>
              </a:rPr>
              <a:t> Результати моніторингу успішності з української мови</a:t>
            </a:r>
            <a:endParaRPr lang="uk-UA" sz="2400" b="0" strike="noStrike" spc="-1">
              <a:latin typeface="Arial"/>
            </a:endParaRPr>
          </a:p>
        </p:txBody>
      </p:sp>
      <p:graphicFrame>
        <p:nvGraphicFramePr>
          <p:cNvPr id="81" name="Діаграма 80"/>
          <p:cNvGraphicFramePr/>
          <p:nvPr/>
        </p:nvGraphicFramePr>
        <p:xfrm>
          <a:off x="180000" y="1424880"/>
          <a:ext cx="9487800" cy="3794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360"/>
          </a:xfrm>
          <a:prstGeom prst="rect">
            <a:avLst/>
          </a:prstGeom>
          <a:solidFill>
            <a:srgbClr val="F6F9D4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>
                <a:latin typeface="Arial"/>
              </a:rPr>
              <a:t>Середній бал успішності учнів 9-А класу</a:t>
            </a:r>
            <a:endParaRPr lang="uk-UA" sz="2400" b="0" strike="noStrike" spc="-1">
              <a:latin typeface="Arial"/>
            </a:endParaRPr>
          </a:p>
        </p:txBody>
      </p:sp>
      <p:graphicFrame>
        <p:nvGraphicFramePr>
          <p:cNvPr id="83" name="Діаграма 82"/>
          <p:cNvGraphicFramePr/>
          <p:nvPr/>
        </p:nvGraphicFramePr>
        <p:xfrm>
          <a:off x="360000" y="1260000"/>
          <a:ext cx="9359640" cy="401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graphicFrame>
        <p:nvGraphicFramePr>
          <p:cNvPr id="85" name="Діаграма 84"/>
          <p:cNvGraphicFramePr/>
          <p:nvPr/>
        </p:nvGraphicFramePr>
        <p:xfrm>
          <a:off x="181080" y="1260000"/>
          <a:ext cx="9718920" cy="4083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" name="PlaceHolder 2"/>
          <p:cNvSpPr txBox="1"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solidFill>
            <a:srgbClr val="F6F9D4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>
                <a:latin typeface="Arial"/>
              </a:rPr>
              <a:t>Середній бал успішності учнів 9-Б класу</a:t>
            </a:r>
            <a:endParaRPr lang="uk-UA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360"/>
          </a:xfrm>
          <a:prstGeom prst="rect">
            <a:avLst/>
          </a:prstGeom>
          <a:solidFill>
            <a:srgbClr val="F6F9D4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>
                <a:latin typeface="Arial"/>
              </a:rPr>
              <a:t>Порівняльний моніторинг успішності 9-А та 9-Б</a:t>
            </a:r>
          </a:p>
        </p:txBody>
      </p:sp>
      <p:pic>
        <p:nvPicPr>
          <p:cNvPr id="88" name="Рисунок 87"/>
          <p:cNvPicPr/>
          <p:nvPr/>
        </p:nvPicPr>
        <p:blipFill>
          <a:blip r:embed="rId3"/>
          <a:stretch/>
        </p:blipFill>
        <p:spPr>
          <a:xfrm>
            <a:off x="2222640" y="1244880"/>
            <a:ext cx="5758920" cy="3238920"/>
          </a:xfrm>
          <a:prstGeom prst="rect">
            <a:avLst/>
          </a:prstGeom>
          <a:ln w="0">
            <a:noFill/>
          </a:ln>
        </p:spPr>
      </p:pic>
      <p:pic>
        <p:nvPicPr>
          <p:cNvPr id="89" name="Рисунок 88"/>
          <p:cNvPicPr/>
          <p:nvPr/>
        </p:nvPicPr>
        <p:blipFill>
          <a:blip r:embed="rId3"/>
          <a:stretch/>
        </p:blipFill>
        <p:spPr>
          <a:xfrm>
            <a:off x="2222640" y="1244880"/>
            <a:ext cx="5758920" cy="32389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0" name="Діаграма 89"/>
          <p:cNvGraphicFramePr/>
          <p:nvPr/>
        </p:nvGraphicFramePr>
        <p:xfrm rot="21597000">
          <a:off x="181800" y="1176840"/>
          <a:ext cx="9718920" cy="439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360"/>
          </a:xfrm>
          <a:prstGeom prst="rect">
            <a:avLst/>
          </a:prstGeom>
          <a:solidFill>
            <a:srgbClr val="F6F9D4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>
                <a:latin typeface="Arial"/>
              </a:rPr>
              <a:t>Середній бал успішності учнів 11-А класу</a:t>
            </a:r>
          </a:p>
        </p:txBody>
      </p:sp>
      <p:graphicFrame>
        <p:nvGraphicFramePr>
          <p:cNvPr id="92" name="Діаграма 91"/>
          <p:cNvGraphicFramePr/>
          <p:nvPr/>
        </p:nvGraphicFramePr>
        <p:xfrm rot="21597600">
          <a:off x="342000" y="1446120"/>
          <a:ext cx="9716040" cy="398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90</Words>
  <Application>Microsoft Office PowerPoint</Application>
  <PresentationFormat>Довільний</PresentationFormat>
  <Paragraphs>14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DejaVu Sans</vt:lpstr>
      <vt:lpstr>Lucida Calligraphy</vt:lpstr>
      <vt:lpstr>Symbol</vt:lpstr>
      <vt:lpstr>Wingdings</vt:lpstr>
      <vt:lpstr>Office Theme</vt:lpstr>
      <vt:lpstr>Office Theme</vt:lpstr>
      <vt:lpstr>Успішність учнів  у І семестрі 2022/2023 н.р.</vt:lpstr>
      <vt:lpstr>Презентація PowerPoint</vt:lpstr>
      <vt:lpstr>Кількісний показник успішності за рівнями </vt:lpstr>
      <vt:lpstr> Результати моніторингу успішності з української мови</vt:lpstr>
      <vt:lpstr>Середній бал успішності учнів 9-А класу</vt:lpstr>
      <vt:lpstr>Презентація PowerPoint</vt:lpstr>
      <vt:lpstr>Порівняльний моніторинг успішності 9-А та 9-Б</vt:lpstr>
      <vt:lpstr>Середній бал успішності учнів 11-А класу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Успішність учнів  у І семестрі 2022/2023 н.р.</dc:title>
  <dc:subject/>
  <dc:creator/>
  <dc:description/>
  <cp:lastModifiedBy>Asus</cp:lastModifiedBy>
  <cp:revision>16</cp:revision>
  <dcterms:modified xsi:type="dcterms:W3CDTF">2023-01-24T21:07:08Z</dcterms:modified>
  <dc:language>uk-UA</dc:language>
</cp:coreProperties>
</file>